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89" r:id="rId3"/>
    <p:sldId id="404" r:id="rId4"/>
    <p:sldId id="388" r:id="rId5"/>
    <p:sldId id="415" r:id="rId6"/>
    <p:sldId id="475" r:id="rId7"/>
    <p:sldId id="431" r:id="rId8"/>
    <p:sldId id="427" r:id="rId9"/>
    <p:sldId id="432" r:id="rId10"/>
    <p:sldId id="402" r:id="rId11"/>
    <p:sldId id="426" r:id="rId12"/>
    <p:sldId id="456" r:id="rId13"/>
    <p:sldId id="461" r:id="rId14"/>
    <p:sldId id="454" r:id="rId15"/>
    <p:sldId id="451" r:id="rId16"/>
    <p:sldId id="453" r:id="rId17"/>
    <p:sldId id="455" r:id="rId18"/>
    <p:sldId id="463" r:id="rId19"/>
    <p:sldId id="464" r:id="rId20"/>
    <p:sldId id="462" r:id="rId21"/>
    <p:sldId id="452" r:id="rId22"/>
    <p:sldId id="401" r:id="rId23"/>
    <p:sldId id="386" r:id="rId24"/>
    <p:sldId id="422" r:id="rId25"/>
    <p:sldId id="423" r:id="rId26"/>
    <p:sldId id="440" r:id="rId27"/>
    <p:sldId id="445" r:id="rId28"/>
    <p:sldId id="448" r:id="rId29"/>
    <p:sldId id="447" r:id="rId30"/>
    <p:sldId id="433" r:id="rId31"/>
    <p:sldId id="449" r:id="rId32"/>
    <p:sldId id="459" r:id="rId33"/>
    <p:sldId id="457" r:id="rId34"/>
    <p:sldId id="434" r:id="rId35"/>
    <p:sldId id="466" r:id="rId36"/>
    <p:sldId id="467" r:id="rId37"/>
    <p:sldId id="473" r:id="rId38"/>
    <p:sldId id="458" r:id="rId39"/>
    <p:sldId id="474" r:id="rId40"/>
    <p:sldId id="403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394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251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david\Documents\Illinois%20Science%20Assessment\Urban%20runoff\Urban%20Runof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897712476598163"/>
          <c:y val="1.7601758143065336E-2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Sheet1!$E$18</c:f>
              <c:strCache>
                <c:ptCount val="1"/>
                <c:pt idx="0">
                  <c:v>Total N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Sheet1!$D$19:$D$21</c:f>
              <c:strCache>
                <c:ptCount val="3"/>
                <c:pt idx="0">
                  <c:v>Urban runoff</c:v>
                </c:pt>
                <c:pt idx="1">
                  <c:v>Point sources</c:v>
                </c:pt>
                <c:pt idx="2">
                  <c:v>Agricultural</c:v>
                </c:pt>
              </c:strCache>
            </c:strRef>
          </c:cat>
          <c:val>
            <c:numRef>
              <c:f>Sheet1!$E$19:$E$21</c:f>
              <c:numCache>
                <c:formatCode>General</c:formatCode>
                <c:ptCount val="3"/>
                <c:pt idx="0">
                  <c:v>0.6</c:v>
                </c:pt>
                <c:pt idx="1">
                  <c:v>16.3</c:v>
                </c:pt>
                <c:pt idx="2">
                  <c:v>83.2</c:v>
                </c:pt>
              </c:numCache>
            </c:numRef>
          </c:val>
        </c:ser>
        <c:ser>
          <c:idx val="0"/>
          <c:order val="0"/>
          <c:tx>
            <c:strRef>
              <c:f>Sheet1!$E$18</c:f>
              <c:strCache>
                <c:ptCount val="1"/>
                <c:pt idx="0">
                  <c:v>Total N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Sheet1!$D$19:$D$21</c:f>
              <c:strCache>
                <c:ptCount val="3"/>
                <c:pt idx="0">
                  <c:v>Urban runoff</c:v>
                </c:pt>
                <c:pt idx="1">
                  <c:v>Point sources</c:v>
                </c:pt>
                <c:pt idx="2">
                  <c:v>Agricultural</c:v>
                </c:pt>
              </c:strCache>
            </c:strRef>
          </c:cat>
          <c:val>
            <c:numRef>
              <c:f>Sheet1!$E$19:$E$21</c:f>
              <c:numCache>
                <c:formatCode>General</c:formatCode>
                <c:ptCount val="3"/>
                <c:pt idx="0">
                  <c:v>0.6</c:v>
                </c:pt>
                <c:pt idx="1">
                  <c:v>16.3</c:v>
                </c:pt>
                <c:pt idx="2">
                  <c:v>83.2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65861142174212117"/>
          <c:y val="0.45594798480992482"/>
          <c:w val="0.19107135034182221"/>
          <c:h val="0.1988631356004577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Sheet1!$F$18</c:f>
              <c:strCache>
                <c:ptCount val="1"/>
                <c:pt idx="0">
                  <c:v>Total P</c:v>
                </c:pt>
              </c:strCache>
            </c:strRef>
          </c:tx>
          <c:dLbls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Sheet1!$D$19:$D$21</c:f>
              <c:strCache>
                <c:ptCount val="3"/>
                <c:pt idx="0">
                  <c:v>Urban runoff</c:v>
                </c:pt>
                <c:pt idx="1">
                  <c:v>Point sources</c:v>
                </c:pt>
                <c:pt idx="2">
                  <c:v>Agricultural</c:v>
                </c:pt>
              </c:strCache>
            </c:strRef>
          </c:cat>
          <c:val>
            <c:numRef>
              <c:f>Sheet1!$F$19:$F$21</c:f>
              <c:numCache>
                <c:formatCode>General</c:formatCode>
                <c:ptCount val="3"/>
                <c:pt idx="0">
                  <c:v>2.9</c:v>
                </c:pt>
                <c:pt idx="1">
                  <c:v>48.3</c:v>
                </c:pt>
                <c:pt idx="2">
                  <c:v>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1FA15C-E0DD-4156-9446-D7CAD6125CDC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F12F03-12E8-4FF9-8042-AFACCC1EA4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0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08" indent="-27542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06" indent="-22034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388" indent="-22034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071" indent="-220341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753" indent="-22034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435" indent="-22034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117" indent="-22034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800" indent="-22034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702590-3613-4BD8-BDEC-63CBB2C76488}" type="slidenum">
              <a:rPr lang="en-US" sz="1100"/>
              <a:pPr eaLnBrk="1" hangingPunct="1"/>
              <a:t>4</a:t>
            </a:fld>
            <a:endParaRPr lang="en-US" sz="1100" dirty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Water is here for a few hours.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5955A-465A-41C9-BCC8-2DD95AC2D0C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7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DDC74-307E-471F-89B2-58832C5B250F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AB1-399C-45D1-BBBB-473FA4345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6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7FC1-1B22-4997-94F7-A10DD6F08DB3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77779-4560-4438-9921-002BDE49F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87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A7225-82B1-482A-9F3A-BB514278E78B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C5DF-E9CB-4062-A31A-A4884CE33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1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latin typeface="Comic Sans MS" pitchFamily="66" charset="0"/>
              </a:defRPr>
            </a:lvl1pPr>
            <a:lvl2pPr>
              <a:defRPr sz="2400" baseline="0">
                <a:latin typeface="Comic Sans MS" pitchFamily="66" charset="0"/>
              </a:defRPr>
            </a:lvl2pPr>
            <a:lvl3pPr>
              <a:defRPr baseline="0">
                <a:latin typeface="Comic Sans MS" pitchFamily="66" charset="0"/>
              </a:defRPr>
            </a:lvl3pPr>
            <a:lvl4pPr>
              <a:defRPr baseline="0">
                <a:latin typeface="Comic Sans MS" pitchFamily="66" charset="0"/>
              </a:defRPr>
            </a:lvl4pPr>
            <a:lvl5pPr>
              <a:defRPr baseline="0">
                <a:latin typeface="Comic Sans MS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718F-EDF2-409C-A305-83580857AF5A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E1180-CBD1-4594-872D-09760B637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3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6C56-DEAE-4A8B-9268-6CF7D01B5602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37A7-73C2-421A-880A-74482F320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A59C-F108-4689-B75B-F404F0C716F1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C2447-E380-4141-8260-CBEE0D98F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2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C1F4-8601-4AE8-83BA-C2777B7DBC6B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EA81-09CC-44ED-AE40-E750A1D943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36600"/>
                </a:solidFill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86DF4-D406-4F86-828C-D48ADD6CA444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F6C4-83C8-4DFA-9A2A-B2EAAD55FE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2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FEAE-20E2-4B14-BCEE-56AB1A5992F8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A3AE-6D68-4912-A705-2E1BE1A46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F0966-A45B-4A33-9A80-CC598EBE030D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A096-3ECE-4D87-A8E9-CF4968D9B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4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A4AF-ABA5-4FAC-B3C1-041857BD4C9F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88EC-7FD3-4FBD-818E-79D764632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A499B-B287-4534-8FE9-08B0EA0C9558}" type="datetimeFigureOut">
              <a:rPr lang="en-US"/>
              <a:pPr>
                <a:defRPr/>
              </a:pPr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941DF-B395-4895-86FF-5CDDC8AFE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75" y="228600"/>
            <a:ext cx="8940800" cy="2457450"/>
          </a:xfrm>
        </p:spPr>
        <p:txBody>
          <a:bodyPr rtlCol="0">
            <a:normAutofit/>
          </a:bodyPr>
          <a:lstStyle/>
          <a:p>
            <a:r>
              <a:rPr lang="en-US" dirty="0" smtClean="0"/>
              <a:t>Science Assessment to Support an Illinois Nutrient Reduction Strategy</a:t>
            </a:r>
            <a:endParaRPr lang="en-US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6200" y="2971799"/>
            <a:ext cx="5943600" cy="1524001"/>
          </a:xfrm>
        </p:spPr>
        <p:txBody>
          <a:bodyPr/>
          <a:lstStyle/>
          <a:p>
            <a:r>
              <a:rPr lang="en-US" sz="2200" dirty="0" smtClean="0"/>
              <a:t>Mark David, Greg McIsaac, </a:t>
            </a:r>
            <a:r>
              <a:rPr lang="en-US" sz="2200" dirty="0"/>
              <a:t>George Czapar, </a:t>
            </a:r>
            <a:r>
              <a:rPr lang="en-US" sz="2200" dirty="0" smtClean="0"/>
              <a:t>Gary Schnitkey, Corey Mitchell</a:t>
            </a:r>
          </a:p>
          <a:p>
            <a:r>
              <a:rPr lang="en-US" sz="2200" dirty="0" smtClean="0"/>
              <a:t>University of Illinois at Urbana-Champaign</a:t>
            </a:r>
          </a:p>
          <a:p>
            <a:r>
              <a:rPr lang="en-US" sz="2200" dirty="0" smtClean="0"/>
              <a:t>September 18, 2013</a:t>
            </a:r>
          </a:p>
        </p:txBody>
      </p:sp>
      <p:pic>
        <p:nvPicPr>
          <p:cNvPr id="6" name="Picture 3" descr="C:\Users\lgentry\Desktop\Cover crop 11-8-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9908" y="4675031"/>
            <a:ext cx="2490692" cy="186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6019800"/>
            <a:ext cx="156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11-08-12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7291"/>
            <a:ext cx="2514600" cy="1885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08" y="2590800"/>
            <a:ext cx="2438400" cy="1828800"/>
          </a:xfrm>
          <a:prstGeom prst="rect">
            <a:avLst/>
          </a:prstGeom>
        </p:spPr>
      </p:pic>
      <p:pic>
        <p:nvPicPr>
          <p:cNvPr id="24578" name="Picture 2" descr="http://www.mwrd.org/irj/go/km/docs/documents/MWRD/internet/protecting_the_environment/Tunnel_and_Reservoir_Plan/Images/cwr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4675031"/>
            <a:ext cx="2779593" cy="185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143000"/>
          </a:xfrm>
        </p:spPr>
        <p:txBody>
          <a:bodyPr/>
          <a:lstStyle/>
          <a:p>
            <a:r>
              <a:rPr lang="en-US" dirty="0" smtClean="0"/>
              <a:t>2. Critical Watershed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identify 8 digits HUCs with the highest nutrient yields and loads to the Gulf of Mexico</a:t>
            </a:r>
          </a:p>
          <a:p>
            <a:r>
              <a:rPr lang="en-US" dirty="0" smtClean="0"/>
              <a:t>identify watersheds with nutrient impaired water bodies (303d list)</a:t>
            </a:r>
          </a:p>
          <a:p>
            <a:r>
              <a:rPr lang="en-US" dirty="0" smtClean="0"/>
              <a:t>determine overlap</a:t>
            </a:r>
          </a:p>
          <a:p>
            <a:r>
              <a:rPr lang="en-US" dirty="0" smtClean="0"/>
              <a:t>estimate point and non-point sources of N and P within watersheds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67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5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0"/>
            <a:ext cx="443752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30" y="8627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31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of 303d miles to N and 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weak overall</a:t>
            </a:r>
          </a:p>
          <a:p>
            <a:r>
              <a:rPr lang="en-US" dirty="0" smtClean="0"/>
              <a:t>Dissolved oxygen impairments may not be due to nutrients</a:t>
            </a:r>
          </a:p>
          <a:p>
            <a:r>
              <a:rPr lang="en-US" dirty="0" smtClean="0"/>
              <a:t>best correlation (p=0.03) of 303d miles with point source N</a:t>
            </a:r>
          </a:p>
          <a:p>
            <a:r>
              <a:rPr lang="en-US" dirty="0" smtClean="0"/>
              <a:t>next with point source P (p=0.09)</a:t>
            </a:r>
          </a:p>
          <a:p>
            <a:r>
              <a:rPr lang="en-US" dirty="0" smtClean="0"/>
              <a:t>non-point source N correlated, but negatively (p=0.002)</a:t>
            </a:r>
          </a:p>
        </p:txBody>
      </p:sp>
    </p:spTree>
    <p:extLst>
      <p:ext uri="{BB962C8B-B14F-4D97-AF65-F5344CB8AC3E}">
        <p14:creationId xmlns:p14="http://schemas.microsoft.com/office/powerpoint/2010/main" val="189784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r>
              <a:rPr lang="en-US" dirty="0" smtClean="0"/>
              <a:t>develop a science based technical assessment of:</a:t>
            </a:r>
          </a:p>
          <a:p>
            <a:pPr lvl="1"/>
            <a:r>
              <a:rPr lang="en-US" dirty="0" smtClean="0"/>
              <a:t>current conditions in Illinois of nutrient sources and export by rivers in the state from point and non-point sources</a:t>
            </a:r>
          </a:p>
          <a:p>
            <a:pPr lvl="1"/>
            <a:r>
              <a:rPr lang="en-US" dirty="0" smtClean="0"/>
              <a:t>methods that could be used to reduce these losses and estimates of their effectiveness throughout Illinois</a:t>
            </a:r>
          </a:p>
          <a:p>
            <a:pPr lvl="1"/>
            <a:r>
              <a:rPr lang="en-US" dirty="0" smtClean="0"/>
              <a:t>estimates of the costs of statewide and watershed level application of these methods to reduce nutrient losses to meet TMDL and Gulf of Mexico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1438"/>
            <a:ext cx="443752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-5751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92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5" y="0"/>
            <a:ext cx="443752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Estimate Potential Reductions and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estimate field-level effectiveness of various agricultural management practices</a:t>
            </a:r>
          </a:p>
          <a:p>
            <a:pPr lvl="1"/>
            <a:r>
              <a:rPr lang="en-US" dirty="0" smtClean="0"/>
              <a:t>utilize SAB, Iowa, and Lake Bloomington Project estimates</a:t>
            </a:r>
          </a:p>
          <a:p>
            <a:pPr lvl="1"/>
            <a:r>
              <a:rPr lang="en-US" dirty="0" smtClean="0"/>
              <a:t>knowledge in Illinois</a:t>
            </a:r>
          </a:p>
          <a:p>
            <a:r>
              <a:rPr lang="en-US" dirty="0" smtClean="0"/>
              <a:t>determine possible point source reductions</a:t>
            </a:r>
          </a:p>
          <a:p>
            <a:r>
              <a:rPr lang="en-US" dirty="0" smtClean="0"/>
              <a:t>estimate costs</a:t>
            </a:r>
          </a:p>
          <a:p>
            <a:pPr lvl="1"/>
            <a:r>
              <a:rPr lang="en-US" dirty="0" smtClean="0"/>
              <a:t>Gary Schnitkey (agricultural economist) will lead</a:t>
            </a:r>
          </a:p>
          <a:p>
            <a:pPr lvl="1"/>
            <a:r>
              <a:rPr lang="en-US" dirty="0" smtClean="0"/>
              <a:t>initial investments</a:t>
            </a:r>
          </a:p>
          <a:p>
            <a:pPr lvl="1"/>
            <a:r>
              <a:rPr lang="en-US" dirty="0" smtClean="0"/>
              <a:t>likely to annualize costs over 25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4713"/>
            <a:ext cx="2819400" cy="6126162"/>
          </a:xfrm>
        </p:spPr>
        <p:txBody>
          <a:bodyPr/>
          <a:lstStyle/>
          <a:p>
            <a:r>
              <a:rPr lang="en-US" dirty="0" smtClean="0"/>
              <a:t>Combined MLRA’s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334000" cy="68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Agricultural Management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841142"/>
              </p:ext>
            </p:extLst>
          </p:nvPr>
        </p:nvGraphicFramePr>
        <p:xfrm>
          <a:off x="152400" y="990600"/>
          <a:ext cx="8686802" cy="534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676400"/>
                <a:gridCol w="990600"/>
                <a:gridCol w="990600"/>
                <a:gridCol w="838200"/>
                <a:gridCol w="1371600"/>
                <a:gridCol w="914400"/>
                <a:gridCol w="914402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Corn 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Soybean</a:t>
                      </a:r>
                    </a:p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Wheat</a:t>
                      </a:r>
                    </a:p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Drained acres (%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of crop 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Corn yield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(bushels/acre)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Soybean yield (bushels/acre)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515,905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224,186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20,192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288,491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(39)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1,532,100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1,111,885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42,404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2,063,695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(78)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163,507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52,432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20,942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(10)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5,579,980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3,343,444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76,078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5,437,807 (61)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1,609,633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1,991,939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352,839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310,087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(9)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664,242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689,773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161,180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226,971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(17)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2,058,853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1,288,686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73,884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1,284,588 (38)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83,969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115,244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10,658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49,565 (25)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203,736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314,662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78,250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23,769 (5)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12,411,925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9,132,251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817,460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9,705,916 (43)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57800" y="6554099"/>
            <a:ext cx="3765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Average crop acres and yields 2008 through 2012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Agricultural N Management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90848"/>
              </p:ext>
            </p:extLst>
          </p:nvPr>
        </p:nvGraphicFramePr>
        <p:xfrm>
          <a:off x="152400" y="990600"/>
          <a:ext cx="8534400" cy="534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676400"/>
                <a:gridCol w="1447800"/>
                <a:gridCol w="1600200"/>
                <a:gridCol w="1295400"/>
                <a:gridCol w="15240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corn fertilizer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(lbs N/acre/yr)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corn fertilizer + manure (lbs N/acre/yr)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Row crops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Nitrate-N yield per row crop acre (lbs N/acre/yr)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760,283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20.4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2,686,389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25.0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217,914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31.3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8,999,502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19.6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3,954,411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6.6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1,515,195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7.4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3,421,423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24.5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209,871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3.9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596,648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4.0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22,361,636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3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Corn Fertilizer N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51553"/>
              </p:ext>
            </p:extLst>
          </p:nvPr>
        </p:nvGraphicFramePr>
        <p:xfrm>
          <a:off x="152400" y="990601"/>
          <a:ext cx="8686799" cy="518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622"/>
                <a:gridCol w="1500447"/>
                <a:gridCol w="1500447"/>
                <a:gridCol w="1611284"/>
                <a:gridCol w="1371600"/>
                <a:gridCol w="1676399"/>
              </a:tblGrid>
              <a:tr h="1237745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CS fertilizer + manure 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   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(lbs/acre/yr)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MRTN (10 to 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(lbs N/acre/yr)</a:t>
                      </a:r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CC fertilizer + manure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(lbs/acre/yr)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MRTN (10 to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1) CC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(lbs N/acre/yr)</a:t>
                      </a:r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9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</a:tr>
              <a:tr h="421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</a:tr>
              <a:tr h="39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199</a:t>
                      </a:r>
                    </a:p>
                  </a:txBody>
                  <a:tcPr marL="9525" marR="9525" marT="9525" marB="0" anchor="b"/>
                </a:tc>
              </a:tr>
              <a:tr h="39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</a:tr>
              <a:tr h="39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</a:tr>
              <a:tr h="3968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</a:tr>
              <a:tr h="558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</a:tr>
              <a:tr h="4211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</a:tr>
              <a:tr h="5587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0200" y="6400800"/>
            <a:ext cx="3542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MRTN is Maximum Return to N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Nitrate Yield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519448"/>
              </p:ext>
            </p:extLst>
          </p:nvPr>
        </p:nvGraphicFramePr>
        <p:xfrm>
          <a:off x="152400" y="990600"/>
          <a:ext cx="8534400" cy="4888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219887"/>
                <a:gridCol w="1199978"/>
                <a:gridCol w="1923535"/>
                <a:gridCol w="1676400"/>
                <a:gridCol w="15240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Drained cropland (</a:t>
                      </a:r>
                      <a:r>
                        <a:rPr lang="en-US" sz="1200" baseline="0" dirty="0" smtClean="0">
                          <a:latin typeface="Comic Sans MS" panose="030F0702030302020204" pitchFamily="66" charset="0"/>
                        </a:rPr>
                        <a:t>acres)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Nitrate-N yield per row crop acre (lbs N/acre/yr)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Nitrate-N yield per tile drained acre (lbs N/acre/yr)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Nitrate-N yield from non-tiled land (lbs N/acre/yr)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288,491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2,063,695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10.8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20,942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31.3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5,437,807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19.6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9.9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310,087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6.6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226,971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7.4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1,284,588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11.8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49,565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3.9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3.9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23,769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4.0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1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we will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current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critical watersheds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estimate potential reductions and costs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4" r="28390"/>
          <a:stretch/>
        </p:blipFill>
        <p:spPr bwMode="auto">
          <a:xfrm>
            <a:off x="-304800" y="0"/>
            <a:ext cx="4505744" cy="587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7" t="16595" r="36022" b="17457"/>
          <a:stretch/>
        </p:blipFill>
        <p:spPr bwMode="auto">
          <a:xfrm>
            <a:off x="3810001" y="2819764"/>
            <a:ext cx="5217974" cy="39620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27402" r="18878" b="45659"/>
          <a:stretch/>
        </p:blipFill>
        <p:spPr bwMode="auto">
          <a:xfrm>
            <a:off x="4083269" y="1270961"/>
            <a:ext cx="4944706" cy="1243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838200"/>
          </a:xfrm>
        </p:spPr>
        <p:txBody>
          <a:bodyPr/>
          <a:lstStyle/>
          <a:p>
            <a:r>
              <a:rPr lang="en-US" dirty="0" smtClean="0"/>
              <a:t>Example Statewide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660154"/>
              </p:ext>
            </p:extLst>
          </p:nvPr>
        </p:nvGraphicFramePr>
        <p:xfrm>
          <a:off x="228600" y="990600"/>
          <a:ext cx="8534400" cy="486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600200"/>
                <a:gridCol w="1600200"/>
                <a:gridCol w="1371600"/>
                <a:gridCol w="1676400"/>
              </a:tblGrid>
              <a:tr h="88910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Practice/Scenario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% reduction per acre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Nutrient reduced (million lbs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US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Total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Load (million lbs)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Nutrient Reduction % (from baseline)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Baseline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Nitrogen or phosphorus management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in field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2439">
                <a:tc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1919">
                <a:tc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37159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Edge-of-field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4799">
                <a:tc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584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Landscape change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0584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Point source management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4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5" y="-17253"/>
            <a:ext cx="9067800" cy="550653"/>
          </a:xfrm>
        </p:spPr>
        <p:txBody>
          <a:bodyPr/>
          <a:lstStyle/>
          <a:p>
            <a:r>
              <a:rPr lang="en-US" sz="3600" dirty="0" smtClean="0"/>
              <a:t>Example Statewide Results for 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537430"/>
              </p:ext>
            </p:extLst>
          </p:nvPr>
        </p:nvGraphicFramePr>
        <p:xfrm>
          <a:off x="304800" y="609599"/>
          <a:ext cx="8534400" cy="618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3276600"/>
                <a:gridCol w="1371600"/>
                <a:gridCol w="1295400"/>
                <a:gridCol w="887569"/>
                <a:gridCol w="1322231"/>
              </a:tblGrid>
              <a:tr h="1225780">
                <a:tc>
                  <a:txBody>
                    <a:bodyPr/>
                    <a:lstStyle/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Practice/Scenario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% Nitrate-N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reduction per acre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Nitrate-N reduced (million lbs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N)</a:t>
                      </a:r>
                      <a:endParaRPr lang="en-US" sz="16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Total</a:t>
                      </a:r>
                      <a:r>
                        <a:rPr lang="en-US" sz="1600" baseline="0" dirty="0" smtClean="0">
                          <a:latin typeface="Comic Sans MS" panose="030F0702030302020204" pitchFamily="66" charset="0"/>
                        </a:rPr>
                        <a:t> Load (million lbs N)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anose="030F0702030302020204" pitchFamily="66" charset="0"/>
                        </a:rPr>
                        <a:t>Nitrate-N Reduction % (from baseline)</a:t>
                      </a:r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01119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Baseline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188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410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06511">
                <a:tc rowSpan="6">
                  <a:txBody>
                    <a:bodyPr/>
                    <a:lstStyle/>
                    <a:p>
                      <a:endParaRPr lang="en-US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Reducing N rate from background to the MRTN (10%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of acres)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1.0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511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Nitrification inhibitor with all fall applied fertilizer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Comic Sans MS" panose="030F0702030302020204" pitchFamily="66" charset="0"/>
                        </a:rPr>
                        <a:t>   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Comic Sans MS" panose="030F0702030302020204" pitchFamily="66" charset="0"/>
                        </a:rPr>
                        <a:t>  1.5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511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Split (50%) fall and spring (50%) on tile-drained corn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7.5 to 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2.5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007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Fall to spring on tile-drained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corn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15 to 20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21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5.0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6511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corn/soybean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tile-drained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84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20.5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007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corn/soybean non-tiled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7.9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007">
                <a:tc rowSpan="3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Bioreactors on 50%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56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13.6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1118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Wetlands on 25%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40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8.5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887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Buffers on all applicable crop land </a:t>
                      </a:r>
                      <a:r>
                        <a:rPr lang="en-US" sz="800" dirty="0" smtClean="0">
                          <a:latin typeface="Comic Sans MS" panose="030F0702030302020204" pitchFamily="66" charset="0"/>
                        </a:rPr>
                        <a:t>(reduction</a:t>
                      </a:r>
                      <a:r>
                        <a:rPr lang="en-US" sz="800" baseline="0" dirty="0" smtClean="0">
                          <a:latin typeface="Comic Sans MS" panose="030F0702030302020204" pitchFamily="66" charset="0"/>
                        </a:rPr>
                        <a:t> only for water that interacts with active area)</a:t>
                      </a:r>
                      <a:endParaRPr lang="en-US" sz="8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511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equal to pasture/hay acreage from 1987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10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2.5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06511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on 10%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25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6.1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71007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Point source reduction to 6 mg nitrate-N/L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35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8.5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4763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Point source reduction in N due to biological nutrient removal for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P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  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 1.8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-5400000">
            <a:off x="139153" y="6137616"/>
            <a:ext cx="69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Point source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-5400000">
            <a:off x="-17225" y="4455467"/>
            <a:ext cx="99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Edge-of-field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-5400000">
            <a:off x="40459" y="5398109"/>
            <a:ext cx="89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Land use change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112537" y="2982838"/>
            <a:ext cx="75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In-field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dirty="0" smtClean="0"/>
              <a:t>Agricultural P Management by MLRA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069736"/>
              </p:ext>
            </p:extLst>
          </p:nvPr>
        </p:nvGraphicFramePr>
        <p:xfrm>
          <a:off x="152400" y="990600"/>
          <a:ext cx="8534400" cy="534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676400"/>
                <a:gridCol w="1447800"/>
                <a:gridCol w="1600200"/>
                <a:gridCol w="1295400"/>
                <a:gridCol w="15240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Combined MLRA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 fertilizer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(lbs P/acre/yr)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Estimated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manure (lbs P/acre/yr)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Row crops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(acres)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Total P yield per row crop acre (lbs P/acre/yr)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Illinois drift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760,283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0.71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Northeastern Illinois heavy till plain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2,686,389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0.68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Northern Mississippi Valley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217,914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1.72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Deep loess and drift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8,999,502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0.96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Claypan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3,954,411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1.74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Thin loess and till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1,515,195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2.09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Northern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3.4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3,421,423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1.45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Sandstone and shale hills and valleys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209,871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2.82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MLRA 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Central Mississippi Valley, Western Part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1.6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596,648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2.82</a:t>
                      </a:r>
                    </a:p>
                  </a:txBody>
                  <a:tcPr marL="9525" marR="9525" marT="9525" marB="0" anchor="b"/>
                </a:tc>
              </a:tr>
              <a:tr h="439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Sum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        22,361,636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3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4" r="29723"/>
          <a:stretch/>
        </p:blipFill>
        <p:spPr bwMode="auto">
          <a:xfrm>
            <a:off x="-257504" y="-152400"/>
            <a:ext cx="5134304" cy="69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25861" r="20393" b="12285"/>
          <a:stretch/>
        </p:blipFill>
        <p:spPr bwMode="auto">
          <a:xfrm>
            <a:off x="2971800" y="3429524"/>
            <a:ext cx="6085490" cy="3352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0" t="27402" r="18878" b="45659"/>
          <a:stretch/>
        </p:blipFill>
        <p:spPr bwMode="auto">
          <a:xfrm>
            <a:off x="4692869" y="2176265"/>
            <a:ext cx="4374931" cy="1100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6278562"/>
          </a:xfrm>
        </p:spPr>
        <p:txBody>
          <a:bodyPr/>
          <a:lstStyle/>
          <a:p>
            <a:r>
              <a:rPr lang="en-US" dirty="0" smtClean="0"/>
              <a:t>Illinois</a:t>
            </a:r>
            <a:br>
              <a:rPr lang="en-US" dirty="0" smtClean="0"/>
            </a:br>
            <a:r>
              <a:rPr lang="en-US" dirty="0" smtClean="0"/>
              <a:t>Dept. of Ag Transect Survey</a:t>
            </a:r>
            <a:br>
              <a:rPr lang="en-US" dirty="0" smtClean="0"/>
            </a:br>
            <a:r>
              <a:rPr lang="en-US" dirty="0" smtClean="0"/>
              <a:t>Median</a:t>
            </a:r>
            <a:br>
              <a:rPr lang="en-US" dirty="0" smtClean="0"/>
            </a:br>
            <a:r>
              <a:rPr lang="en-US" dirty="0" smtClean="0"/>
              <a:t>Soil Loss Estimates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90" y="-304800"/>
            <a:ext cx="5629325" cy="72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25" y="1905000"/>
            <a:ext cx="7439760" cy="446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2591"/>
            <a:ext cx="9067800" cy="2103438"/>
          </a:xfrm>
        </p:spPr>
        <p:txBody>
          <a:bodyPr/>
          <a:lstStyle/>
          <a:p>
            <a:r>
              <a:rPr lang="en-US" sz="3600" dirty="0"/>
              <a:t>Non-point TP yield from MLRAs as a function of median soil erosion estimates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199079"/>
              </p:ext>
            </p:extLst>
          </p:nvPr>
        </p:nvGraphicFramePr>
        <p:xfrm>
          <a:off x="1324702" y="990600"/>
          <a:ext cx="6400800" cy="45408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80160"/>
                <a:gridCol w="1280160"/>
                <a:gridCol w="1280160"/>
                <a:gridCol w="103632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MLRA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% </a:t>
                      </a:r>
                      <a:r>
                        <a:rPr lang="en-US" sz="1800" u="none" strike="noStrike" dirty="0" smtClean="0">
                          <a:effectLst/>
                        </a:rPr>
                        <a:t>fields </a:t>
                      </a:r>
                    </a:p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&gt; </a:t>
                      </a:r>
                      <a:r>
                        <a:rPr lang="en-US" sz="1800" u="none" strike="noStrike" dirty="0">
                          <a:effectLst/>
                        </a:rPr>
                        <a:t>5 ton/ac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Avg. </a:t>
                      </a:r>
                      <a:r>
                        <a:rPr lang="en-US" sz="1800" u="none" strike="noStrike" dirty="0" smtClean="0">
                          <a:effectLst/>
                        </a:rPr>
                        <a:t>RUSLE</a:t>
                      </a:r>
                    </a:p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&gt;5 ton/ac (ton/ac)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SDR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TP </a:t>
                      </a:r>
                      <a:r>
                        <a:rPr lang="en-US" sz="1800" u="none" strike="noStrike" dirty="0" smtClean="0">
                          <a:effectLst/>
                        </a:rPr>
                        <a:t>reduction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(million lb/yr)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18.3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18.6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14.9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15.3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13.0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24.3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5867400"/>
            <a:ext cx="7983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 estimates may be refined by using % of fields eroding&gt;T based on IDOA data</a:t>
            </a:r>
          </a:p>
          <a:p>
            <a:r>
              <a:rPr lang="en-US" dirty="0"/>
              <a:t>a</a:t>
            </a:r>
            <a:r>
              <a:rPr lang="en-US" dirty="0" smtClean="0"/>
              <a:t>nd alternative estimates of SDR (e.g., CEAP)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483715"/>
          </a:xfrm>
        </p:spPr>
        <p:txBody>
          <a:bodyPr/>
          <a:lstStyle/>
          <a:p>
            <a:r>
              <a:rPr lang="en-US" dirty="0" smtClean="0"/>
              <a:t>Sediment TP Reduction by MLRA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609600"/>
          </a:xfrm>
        </p:spPr>
        <p:txBody>
          <a:bodyPr/>
          <a:lstStyle/>
          <a:p>
            <a:r>
              <a:rPr lang="en-US" dirty="0" smtClean="0"/>
              <a:t>Example Statewide Results for 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984656"/>
              </p:ext>
            </p:extLst>
          </p:nvPr>
        </p:nvGraphicFramePr>
        <p:xfrm>
          <a:off x="280387" y="822959"/>
          <a:ext cx="8534399" cy="586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35"/>
                <a:gridCol w="2895600"/>
                <a:gridCol w="1293373"/>
                <a:gridCol w="1322231"/>
                <a:gridCol w="1270596"/>
                <a:gridCol w="1313764"/>
              </a:tblGrid>
              <a:tr h="1143000">
                <a:tc>
                  <a:txBody>
                    <a:bodyPr/>
                    <a:lstStyle/>
                    <a:p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Practice/Scenario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% Total P reduction per acre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Total P reduced (million lbs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P)</a:t>
                      </a:r>
                      <a:endParaRPr lang="en-US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Total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Load (million lbs P)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Total P Reduction % (from baseline)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Baseline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18.8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37.5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9080">
                <a:tc rowSpan="4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Erosion control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to 5 tons per acre on all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3.0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8.0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2439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 rate </a:t>
                      </a:r>
                      <a:r>
                        <a:rPr lang="en-US" sz="1050" smtClean="0">
                          <a:latin typeface="Comic Sans MS" panose="030F0702030302020204" pitchFamily="66" charset="0"/>
                        </a:rPr>
                        <a:t>reduction on fields with soil test P above the recommended maintenance level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2879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Cover crops on all CS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 acres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30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5.7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15.2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1919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Incorporation of all P fertilizers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25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6241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Wetlands on 25%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 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0.0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584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Buffers on all applicable crop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60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7.2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19.2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0418">
                <a:tc rowSpan="2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equal to pasture/hay acreage from 1987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90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1.0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 2.7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80418">
                <a:tc vMerge="1"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Perennial</a:t>
                      </a:r>
                      <a:r>
                        <a:rPr lang="en-US" sz="1050" baseline="0" dirty="0" smtClean="0">
                          <a:latin typeface="Comic Sans MS" panose="030F0702030302020204" pitchFamily="66" charset="0"/>
                        </a:rPr>
                        <a:t>/energy crops on 10% of tile-drained land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50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0.3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latin typeface="Comic Sans MS" panose="030F0702030302020204" pitchFamily="66" charset="0"/>
                        </a:rPr>
                        <a:t> 0.8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23661">
                <a:tc>
                  <a:txBody>
                    <a:bodyPr/>
                    <a:lstStyle/>
                    <a:p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US" sz="1050" dirty="0" smtClean="0">
                          <a:latin typeface="Comic Sans MS" panose="030F0702030302020204" pitchFamily="66" charset="0"/>
                        </a:rPr>
                        <a:t>Point source reduction to 1 mg total P/L limit (0.7 mg P/L actual)</a:t>
                      </a:r>
                      <a:endParaRPr lang="en-US" sz="105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10.6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latin typeface="Comic Sans MS" panose="030F0702030302020204" pitchFamily="66" charset="0"/>
                        </a:rPr>
                        <a:t>28.3</a:t>
                      </a:r>
                      <a:endParaRPr lang="en-US" sz="1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-5400000">
            <a:off x="204153" y="5974876"/>
            <a:ext cx="676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Point source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-5400000">
            <a:off x="118487" y="38077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Edge-of-field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-5400000">
            <a:off x="3049" y="4843656"/>
            <a:ext cx="100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Land use change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-5400000">
            <a:off x="157634" y="2903764"/>
            <a:ext cx="750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In-field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 Source P Estimates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635534"/>
              </p:ext>
            </p:extLst>
          </p:nvPr>
        </p:nvGraphicFramePr>
        <p:xfrm>
          <a:off x="457200" y="1600200"/>
          <a:ext cx="77724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371600"/>
                <a:gridCol w="3352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Point</a:t>
                      </a:r>
                      <a:r>
                        <a:rPr lang="en-US" baseline="0" smtClean="0"/>
                        <a:t> Source Limit (mg P/L)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million lbs</a:t>
                      </a:r>
                      <a:r>
                        <a:rPr lang="en-US" baseline="0" smtClean="0"/>
                        <a:t> of P reduced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% of target (18.8 million lbs P)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All </a:t>
                      </a:r>
                      <a:r>
                        <a:rPr lang="en-US" baseline="0" smtClean="0"/>
                        <a:t>majors to 1 mg/L standard (0.7 mg P/L actual)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10.4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55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Top 20 majors to 0.7</a:t>
                      </a:r>
                      <a:r>
                        <a:rPr lang="en-US" baseline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  6.1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32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smtClean="0"/>
                        <a:t>Top 30 majors to 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  7.0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37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smtClean="0"/>
                        <a:t>Top 50 majors to 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  7.8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41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smtClean="0"/>
                        <a:t>All </a:t>
                      </a:r>
                      <a:r>
                        <a:rPr lang="en-US" smtClean="0"/>
                        <a:t>majors</a:t>
                      </a:r>
                      <a:r>
                        <a:rPr lang="en-US" baseline="0" smtClean="0"/>
                        <a:t> to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13.1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70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Top 20 majors to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  8.0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42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Top 30 majors to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  8.9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47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Top 50 majors to 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  9.9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52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225396"/>
            <a:ext cx="700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omic Sans MS" panose="030F0702030302020204" pitchFamily="66" charset="0"/>
              </a:rPr>
              <a:t>Total P from point sources currently ~18.1 million lbs P per year</a:t>
            </a:r>
            <a:endParaRPr 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3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1. Current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dirty="0" smtClean="0"/>
              <a:t>nutrient (nitrate and total P) loads from major river basins of Illinois</a:t>
            </a:r>
          </a:p>
          <a:p>
            <a:pPr lvl="1"/>
            <a:r>
              <a:rPr lang="en-US" dirty="0" smtClean="0"/>
              <a:t>estimates of point and non-point sources</a:t>
            </a:r>
          </a:p>
          <a:p>
            <a:pPr lvl="1"/>
            <a:r>
              <a:rPr lang="en-US" dirty="0" smtClean="0"/>
              <a:t>compare 1980-1996 with 1997-2011</a:t>
            </a:r>
          </a:p>
          <a:p>
            <a:pPr lvl="1"/>
            <a:r>
              <a:rPr lang="en-US" dirty="0" smtClean="0"/>
              <a:t>determine direction of loads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determine current agricultural management practices across the state</a:t>
            </a:r>
          </a:p>
          <a:p>
            <a:pPr lvl="1"/>
            <a:r>
              <a:rPr lang="en-US" dirty="0" smtClean="0"/>
              <a:t>nutrient inputs and management (fertilizers and manure)</a:t>
            </a:r>
          </a:p>
          <a:p>
            <a:pPr lvl="1"/>
            <a:r>
              <a:rPr lang="en-US" dirty="0" smtClean="0"/>
              <a:t>current cropping practices</a:t>
            </a:r>
          </a:p>
          <a:p>
            <a:pPr lvl="1"/>
            <a:r>
              <a:rPr lang="en-US" dirty="0" smtClean="0"/>
              <a:t>N and P loads and yields from water quality data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Develop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provide a range of scenarios to meet reduction targets</a:t>
            </a:r>
          </a:p>
          <a:p>
            <a:pPr lvl="1"/>
            <a:r>
              <a:rPr lang="en-US" dirty="0" smtClean="0"/>
              <a:t>area needed by practice</a:t>
            </a:r>
          </a:p>
          <a:p>
            <a:pPr lvl="1"/>
            <a:r>
              <a:rPr lang="en-US" dirty="0" smtClean="0"/>
              <a:t>initial investment and annualized costs</a:t>
            </a:r>
          </a:p>
          <a:p>
            <a:pPr lvl="1"/>
            <a:r>
              <a:rPr lang="en-US" dirty="0" smtClean="0"/>
              <a:t>point and non-point source reductions</a:t>
            </a:r>
          </a:p>
          <a:p>
            <a:r>
              <a:rPr lang="en-US" dirty="0" smtClean="0"/>
              <a:t>could have range of targets (20%, 30%, 45%)</a:t>
            </a:r>
          </a:p>
          <a:p>
            <a:r>
              <a:rPr lang="en-US" dirty="0" smtClean="0"/>
              <a:t>focus reduction practices on most critical watersheds (HUC8s)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Riverine N and P Fluxes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917062"/>
              </p:ext>
            </p:extLst>
          </p:nvPr>
        </p:nvGraphicFramePr>
        <p:xfrm>
          <a:off x="152400" y="1219200"/>
          <a:ext cx="8763002" cy="500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574"/>
                <a:gridCol w="1328664"/>
                <a:gridCol w="1608020"/>
                <a:gridCol w="1459840"/>
                <a:gridCol w="1324452"/>
                <a:gridCol w="1324452"/>
              </a:tblGrid>
              <a:tr h="348634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Nitrate-N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Total 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DRP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Total P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itchFamily="66" charset="0"/>
                        </a:rPr>
                        <a:t>10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9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m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3</a:t>
                      </a:r>
                      <a:r>
                        <a:rPr lang="en-US" sz="16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n-US" sz="1600" dirty="0" smtClean="0">
                          <a:latin typeface="Comic Sans MS" pitchFamily="66" charset="0"/>
                        </a:rPr>
                        <a:t>yr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-1</a:t>
                      </a:r>
                      <a:endParaRPr lang="en-US" sz="16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 pitchFamily="66" charset="0"/>
                        </a:rPr>
                        <a:t>million lbs N or P yr</a:t>
                      </a:r>
                      <a:r>
                        <a:rPr lang="en-US" sz="1600" baseline="30000" dirty="0" smtClean="0">
                          <a:latin typeface="Comic Sans MS" pitchFamily="66" charset="0"/>
                        </a:rPr>
                        <a:t>-1</a:t>
                      </a:r>
                      <a:endParaRPr lang="en-US" sz="1600" baseline="300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David &amp;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Gentry (2000)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47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538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31.3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34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1980-1996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48.2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404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527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15.4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34.0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534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1997-2011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48.8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410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536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18.5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37.5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omic Sans MS" pitchFamily="66" charset="0"/>
                        </a:rPr>
                        <a:t>Urban runoff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omic Sans MS" pitchFamily="66" charset="0"/>
                        </a:rPr>
                        <a:t>    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omic Sans MS" pitchFamily="66" charset="0"/>
                        </a:rPr>
                        <a:t>    1.1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Point sources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75.2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87.3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18.1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38545">
                <a:tc>
                  <a:txBody>
                    <a:bodyPr/>
                    <a:lstStyle/>
                    <a:p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Percent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of 1997-2011 load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101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Point sources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18.4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   16.3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48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8289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itchFamily="66" charset="0"/>
                        </a:rPr>
                        <a:t>David &amp; Gentry (2000)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   16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47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3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202751"/>
              </p:ext>
            </p:extLst>
          </p:nvPr>
        </p:nvGraphicFramePr>
        <p:xfrm>
          <a:off x="-457200" y="1828800"/>
          <a:ext cx="6400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582130"/>
              </p:ext>
            </p:extLst>
          </p:nvPr>
        </p:nvGraphicFramePr>
        <p:xfrm>
          <a:off x="3810000" y="1828800"/>
          <a:ext cx="6505575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Illinois Nutrient 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or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45% reduction in 1980 to 1996 loads</a:t>
            </a:r>
          </a:p>
          <a:p>
            <a:pPr lvl="1"/>
            <a:r>
              <a:rPr lang="en-US" dirty="0" smtClean="0"/>
              <a:t>nitrate-N target of 222 million lbs N yr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total P target of 18.7 million lbs P yr</a:t>
            </a:r>
            <a:r>
              <a:rPr lang="en-US" baseline="30000" dirty="0" smtClean="0"/>
              <a:t>-1</a:t>
            </a:r>
            <a:br>
              <a:rPr lang="en-US" baseline="30000" dirty="0" smtClean="0"/>
            </a:br>
            <a:endParaRPr lang="en-US" baseline="30000" dirty="0" smtClean="0"/>
          </a:p>
          <a:p>
            <a:r>
              <a:rPr lang="en-US" dirty="0" smtClean="0"/>
              <a:t>larger reductions needed from 1997 to 2011 average loads</a:t>
            </a:r>
          </a:p>
          <a:p>
            <a:pPr lvl="1"/>
            <a:r>
              <a:rPr lang="en-US" dirty="0" smtClean="0"/>
              <a:t>410/188 million lbs N as nitrate-N needed (46%)</a:t>
            </a:r>
          </a:p>
          <a:p>
            <a:pPr lvl="1"/>
            <a:r>
              <a:rPr lang="en-US" dirty="0" smtClean="0"/>
              <a:t>37.5/18.8 million lbs total P needed (50%)</a:t>
            </a:r>
          </a:p>
        </p:txBody>
      </p:sp>
    </p:spTree>
    <p:extLst>
      <p:ext uri="{BB962C8B-B14F-4D97-AF65-F5344CB8AC3E}">
        <p14:creationId xmlns:p14="http://schemas.microsoft.com/office/powerpoint/2010/main" val="2662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and agricultural sources</a:t>
            </a:r>
            <a:br>
              <a:rPr lang="en-US" dirty="0" smtClean="0"/>
            </a:br>
            <a:r>
              <a:rPr lang="en-US" sz="3200" dirty="0" smtClean="0"/>
              <a:t>(1997-2011)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788576"/>
              </p:ext>
            </p:extLst>
          </p:nvPr>
        </p:nvGraphicFramePr>
        <p:xfrm>
          <a:off x="178270" y="1524000"/>
          <a:ext cx="8928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5" name="SPW 12.0 Graph" r:id="rId3" imgW="9169996" imgH="4850886" progId="SigmaPlotGraphicObject.11">
                  <p:embed/>
                </p:oleObj>
              </mc:Choice>
              <mc:Fallback>
                <p:oleObj name="SPW 12.0 Graph" r:id="rId3" imgW="9169996" imgH="4850886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270" y="1524000"/>
                        <a:ext cx="89280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5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Nitrate-N and Total P Targets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6258238"/>
            <a:ext cx="544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Red line is target, purple is average 1997 to 2011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212298"/>
              </p:ext>
            </p:extLst>
          </p:nvPr>
        </p:nvGraphicFramePr>
        <p:xfrm>
          <a:off x="-17254" y="1371600"/>
          <a:ext cx="9085054" cy="4083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0" name="SPW 12.0 Graph" r:id="rId3" imgW="9220141" imgH="4145460" progId="SigmaPlotGraphicObject.11">
                  <p:embed/>
                </p:oleObj>
              </mc:Choice>
              <mc:Fallback>
                <p:oleObj name="SPW 12.0 Graph" r:id="rId3" imgW="9220141" imgH="4145460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7254" y="1371600"/>
                        <a:ext cx="9085054" cy="4083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01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1906</Words>
  <Application>Microsoft Office PowerPoint</Application>
  <PresentationFormat>On-screen Show (4:3)</PresentationFormat>
  <Paragraphs>654</Paragraphs>
  <Slides>40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SPW 12.0 Graph</vt:lpstr>
      <vt:lpstr>Science Assessment to Support an Illinois Nutrient Reduction Strategy</vt:lpstr>
      <vt:lpstr>Technical Tasks</vt:lpstr>
      <vt:lpstr>Steps we will take</vt:lpstr>
      <vt:lpstr>1. Current Conditions</vt:lpstr>
      <vt:lpstr>Riverine N and P Fluxes</vt:lpstr>
      <vt:lpstr>Illinois Nutrient Sources</vt:lpstr>
      <vt:lpstr>Goal or Target</vt:lpstr>
      <vt:lpstr>Point and agricultural sources (1997-2011)</vt:lpstr>
      <vt:lpstr>Nitrate-N and Total P Targets</vt:lpstr>
      <vt:lpstr>2. Critical Watershed Identification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Relationship of 303d miles to N and P</vt:lpstr>
      <vt:lpstr>PowerPoint Presentation</vt:lpstr>
      <vt:lpstr>PowerPoint Presentation</vt:lpstr>
      <vt:lpstr>3. Estimate Potential Reductions and Costs</vt:lpstr>
      <vt:lpstr>Combined MLRA’s</vt:lpstr>
      <vt:lpstr>PowerPoint Presentation</vt:lpstr>
      <vt:lpstr>PowerPoint Presentation</vt:lpstr>
      <vt:lpstr>Agricultural Management by MLRA </vt:lpstr>
      <vt:lpstr>Agricultural N Management by MLRA </vt:lpstr>
      <vt:lpstr>Corn Fertilizer N by MLRA </vt:lpstr>
      <vt:lpstr>Nitrate Yield by MLRA </vt:lpstr>
      <vt:lpstr>PowerPoint Presentation</vt:lpstr>
      <vt:lpstr>Example Statewide Results</vt:lpstr>
      <vt:lpstr>Example Statewide Results for N</vt:lpstr>
      <vt:lpstr>Agricultural P Management by MLRA </vt:lpstr>
      <vt:lpstr>PowerPoint Presentation</vt:lpstr>
      <vt:lpstr>Illinois Dept. of Ag Transect Survey Median Soil Loss Estimates</vt:lpstr>
      <vt:lpstr>Non-point TP yield from MLRAs as a function of median soil erosion estimates </vt:lpstr>
      <vt:lpstr>Sediment TP Reduction by MLRA </vt:lpstr>
      <vt:lpstr>Example Statewide Results for P</vt:lpstr>
      <vt:lpstr>Point Source P Estimates</vt:lpstr>
      <vt:lpstr>4. Develop Scenarios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Assessment to Support an Illinois Nutrient Reduction Strategy</dc:title>
  <dc:creator>David, Mark</dc:creator>
  <cp:lastModifiedBy>Mark B. David</cp:lastModifiedBy>
  <cp:revision>450</cp:revision>
  <cp:lastPrinted>2013-09-16T19:00:28Z</cp:lastPrinted>
  <dcterms:created xsi:type="dcterms:W3CDTF">2010-10-01T20:20:43Z</dcterms:created>
  <dcterms:modified xsi:type="dcterms:W3CDTF">2013-10-30T20:44:27Z</dcterms:modified>
</cp:coreProperties>
</file>